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8"/>
  </p:notesMasterIdLst>
  <p:handoutMasterIdLst>
    <p:handoutMasterId r:id="rId69"/>
  </p:handoutMasterIdLst>
  <p:sldIdLst>
    <p:sldId id="256" r:id="rId2"/>
    <p:sldId id="445" r:id="rId3"/>
    <p:sldId id="516" r:id="rId4"/>
    <p:sldId id="316" r:id="rId5"/>
    <p:sldId id="321" r:id="rId6"/>
    <p:sldId id="259" r:id="rId7"/>
    <p:sldId id="309" r:id="rId8"/>
    <p:sldId id="310" r:id="rId9"/>
    <p:sldId id="511" r:id="rId10"/>
    <p:sldId id="311" r:id="rId11"/>
    <p:sldId id="315" r:id="rId12"/>
    <p:sldId id="312" r:id="rId13"/>
    <p:sldId id="314" r:id="rId14"/>
    <p:sldId id="317" r:id="rId15"/>
    <p:sldId id="313" r:id="rId16"/>
    <p:sldId id="447" r:id="rId17"/>
    <p:sldId id="448" r:id="rId18"/>
    <p:sldId id="512" r:id="rId19"/>
    <p:sldId id="435" r:id="rId20"/>
    <p:sldId id="345" r:id="rId21"/>
    <p:sldId id="346" r:id="rId22"/>
    <p:sldId id="347" r:id="rId23"/>
    <p:sldId id="459" r:id="rId24"/>
    <p:sldId id="460" r:id="rId25"/>
    <p:sldId id="510" r:id="rId26"/>
    <p:sldId id="348" r:id="rId27"/>
    <p:sldId id="349" r:id="rId28"/>
    <p:sldId id="446" r:id="rId29"/>
    <p:sldId id="350" r:id="rId30"/>
    <p:sldId id="514" r:id="rId31"/>
    <p:sldId id="513" r:id="rId32"/>
    <p:sldId id="515" r:id="rId33"/>
    <p:sldId id="352" r:id="rId34"/>
    <p:sldId id="353" r:id="rId35"/>
    <p:sldId id="449" r:id="rId36"/>
    <p:sldId id="436" r:id="rId37"/>
    <p:sldId id="355" r:id="rId38"/>
    <p:sldId id="356" r:id="rId39"/>
    <p:sldId id="357" r:id="rId40"/>
    <p:sldId id="358" r:id="rId41"/>
    <p:sldId id="359" r:id="rId42"/>
    <p:sldId id="360" r:id="rId43"/>
    <p:sldId id="361" r:id="rId44"/>
    <p:sldId id="455" r:id="rId45"/>
    <p:sldId id="456" r:id="rId46"/>
    <p:sldId id="363" r:id="rId47"/>
    <p:sldId id="364" r:id="rId48"/>
    <p:sldId id="366" r:id="rId49"/>
    <p:sldId id="367" r:id="rId50"/>
    <p:sldId id="368" r:id="rId51"/>
    <p:sldId id="451" r:id="rId52"/>
    <p:sldId id="452" r:id="rId53"/>
    <p:sldId id="442" r:id="rId54"/>
    <p:sldId id="410" r:id="rId55"/>
    <p:sldId id="411" r:id="rId56"/>
    <p:sldId id="412" r:id="rId57"/>
    <p:sldId id="416" r:id="rId58"/>
    <p:sldId id="417" r:id="rId59"/>
    <p:sldId id="418" r:id="rId60"/>
    <p:sldId id="413" r:id="rId61"/>
    <p:sldId id="414" r:id="rId62"/>
    <p:sldId id="415" r:id="rId63"/>
    <p:sldId id="419" r:id="rId64"/>
    <p:sldId id="420" r:id="rId65"/>
    <p:sldId id="454" r:id="rId66"/>
    <p:sldId id="391" r:id="rId67"/>
  </p:sldIdLst>
  <p:sldSz cx="11879263" cy="7921625"/>
  <p:notesSz cx="7099300" cy="10234613"/>
  <p:custDataLst>
    <p:tags r:id="rId70"/>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p:restoredTop sz="78571" autoAdjust="0"/>
  </p:normalViewPr>
  <p:slideViewPr>
    <p:cSldViewPr>
      <p:cViewPr varScale="1">
        <p:scale>
          <a:sx n="116" d="100"/>
          <a:sy n="116" d="100"/>
        </p:scale>
        <p:origin x="2960" y="20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13</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 data model, as it embeds schema information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 as illustrated before for the case of XML.</a:t>
            </a:r>
          </a:p>
          <a:p>
            <a:r>
              <a:rPr lang="en-GB" baseline="0" dirty="0"/>
              <a:t>Having no schema has however also its drawbacks as, the additional flexibility also my be at the detriment of data consistency. Applications might, for example, not be able to properly process attributes that have been arbitrarily added. Also many optimizations that rely on the availability of a schema, and on the assumption that the schema is stable, can 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15</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have to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7717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20</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contributes in particular to overcoming syntactic heterogeneity on the Web.</a:t>
            </a:r>
          </a:p>
          <a:p>
            <a:r>
              <a:rPr lang="en-US" baseline="0" dirty="0"/>
              <a:t>The markup used in XML can be interpreted by applications. This enables automatic processing of Web data. However, for properly interpreting the markup, semantic heterogeneity needs to be overcome as well. The same concepts can (and will be)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Cost of semantic integration in 2010: 1 Trillion$ / year (Mike Brodie, GTE)</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21</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22</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1000" dirty="0"/>
              <a:t>There exist three basic approaches to tackle the problem of automating semantic processing of the data on the Web:</a:t>
            </a:r>
          </a:p>
          <a:p>
            <a:pPr marL="228600" indent="-228600">
              <a:buFontTx/>
              <a:buAutoNum type="arabicPeriod"/>
            </a:pPr>
            <a:r>
              <a:rPr lang="en-US" sz="1000" dirty="0"/>
              <a:t>Standardization avoids the problem of semantic heterogeneity a priori. This approach is used when there exists already (historically) a wide agreement on the structure of relevant data and their interpretation. For example, terminology in the financial industry is largely standardized, and therefore it is not a major problem to come up with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1000" dirty="0"/>
              <a:t>Translation or mapping between different schemas and databases is the second possibility to establish semantic interoperability. This is the approach that has been extensively studied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1000" dirty="0"/>
              <a:t>The third possibility is slightly different from the second: instead of engineering mappings between heterogeneous schemas for each integration problem, one first agrees on a common conceptualization of the domain,</a:t>
            </a:r>
            <a:r>
              <a:rPr lang="en-US" sz="1000" baseline="0" dirty="0"/>
              <a:t> </a:t>
            </a:r>
            <a:r>
              <a:rPr lang="en-US" sz="1000" dirty="0"/>
              <a:t>covering relevant aspects for a large class of applications. This conceptualization is normally called an ontology</a:t>
            </a:r>
            <a:r>
              <a:rPr lang="en-US" sz="1000" baseline="0" dirty="0"/>
              <a:t> and is supposed to be </a:t>
            </a:r>
            <a:r>
              <a:rPr lang="en-US" sz="1000" dirty="0"/>
              <a:t>application independent.</a:t>
            </a:r>
            <a:r>
              <a:rPr lang="en-US" sz="1000" baseline="0" dirty="0"/>
              <a:t> S</a:t>
            </a:r>
            <a:r>
              <a:rPr lang="en-US" sz="1000" dirty="0"/>
              <a:t>ince ontologies have a formal representation they are machine-</a:t>
            </a:r>
            <a:r>
              <a:rPr lang="en-US" sz="1000" dirty="0" err="1"/>
              <a:t>processable</a:t>
            </a:r>
            <a:r>
              <a:rPr lang="en-US" sz="1000" dirty="0"/>
              <a:t>. Once such an ontology is in place existing information sources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1000" baseline="0" dirty="0"/>
              <a:t> system to the ontology</a:t>
            </a:r>
            <a:r>
              <a:rPr lang="en-US" sz="1000" dirty="0"/>
              <a:t>), but also to derive new knowledge from combining existing knowledge in different ways such that new implied relations can be derived that have not been explicitly provided.</a:t>
            </a:r>
          </a:p>
          <a:p>
            <a:pPr marL="228600" indent="-228600">
              <a:buFontTx/>
              <a:buAutoNum type="arabicPeriod"/>
            </a:pPr>
            <a:endParaRPr lang="en-US" sz="1000" dirty="0"/>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a:t>
            </a:r>
            <a:r>
              <a:rPr lang="en-GB">
                <a:hlinkClick r:id="rId3"/>
              </a:rPr>
              <a:t>https://www.unece.org/cefact/edifact/</a:t>
            </a:r>
            <a:r>
              <a:rPr lang="en-GB"/>
              <a:t>) </a:t>
            </a:r>
            <a:r>
              <a:rPr lang="en-GB" baseline="0" noProof="0" dirty="0"/>
              <a:t>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 For example, in the financial domain there exists a standard reference ontology called FIBO (</a:t>
            </a:r>
            <a:r>
              <a:rPr lang="en-GB">
                <a:hlinkClick r:id="rId4"/>
              </a:rPr>
              <a:t>https://fib-dm.com/finance-ontology-transform-data-model/</a:t>
            </a:r>
            <a:r>
              <a:rPr lang="en-GB"/>
              <a:t>)</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24</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intensively explored for mapping data that is stored in relational and XML databases, and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 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the some concept in one schema to two different ones in the other. These not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 a</a:t>
            </a:r>
            <a:r>
              <a:rPr lang="en-GB" baseline="0" noProof="0" dirty="0"/>
              <a:t> schema matching tool that maps between different XML schemas. The lines indicate which attributes might be related to each other. One can easily see a lot of conflicts where the same attribute corresponds to multiple attributes in another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74002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26</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GB" sz="1000" kern="1200" dirty="0">
                <a:solidFill>
                  <a:schemeClr val="tx1"/>
                </a:solidFill>
                <a:latin typeface="Times New Roman" pitchFamily="18" charset="0"/>
                <a:ea typeface="+mn-ea"/>
                <a:cs typeface="+mn-cs"/>
              </a:rPr>
              <a:t>This</a:t>
            </a:r>
            <a:r>
              <a:rPr lang="en-GB" sz="1000" kern="1200" baseline="0" dirty="0">
                <a:solidFill>
                  <a:schemeClr val="tx1"/>
                </a:solidFill>
                <a:latin typeface="Times New Roman" pitchFamily="18" charset="0"/>
                <a:ea typeface="+mn-ea"/>
                <a:cs typeface="+mn-cs"/>
              </a:rPr>
              <a:t> differentiation among different approaches to semantic interoperability can be nowadays found in standardization documents: a</a:t>
            </a:r>
            <a:r>
              <a:rPr lang="en-GB" sz="1000" kern="1200" dirty="0">
                <a:solidFill>
                  <a:schemeClr val="tx1"/>
                </a:solidFill>
                <a:latin typeface="Times New Roman" pitchFamily="18" charset="0"/>
                <a:ea typeface="+mn-ea"/>
                <a:cs typeface="+mn-cs"/>
              </a:rPr>
              <a:t>ccording to ISO 14258 (Concepts and rules for enterprise models), there are three basic ways to relate entities together: </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Integrated approach</a:t>
            </a:r>
            <a:r>
              <a:rPr lang="en-GB" sz="1000" kern="1200" dirty="0">
                <a:solidFill>
                  <a:schemeClr val="tx1"/>
                </a:solidFill>
                <a:latin typeface="Times New Roman" pitchFamily="18" charset="0"/>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100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000" i="1" kern="1200" dirty="0">
                <a:solidFill>
                  <a:schemeClr val="tx1"/>
                </a:solidFill>
                <a:latin typeface="Times New Roman" pitchFamily="18" charset="0"/>
                <a:ea typeface="+mn-ea"/>
                <a:cs typeface="+mn-cs"/>
              </a:rPr>
              <a:t>Federated approach</a:t>
            </a:r>
            <a:r>
              <a:rPr lang="en-GB" sz="1000" kern="1200" dirty="0">
                <a:solidFill>
                  <a:schemeClr val="tx1"/>
                </a:solidFill>
                <a:latin typeface="Times New Roman" pitchFamily="18" charset="0"/>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Unified approach</a:t>
            </a:r>
            <a:r>
              <a:rPr lang="en-GB" sz="1000" kern="1200" dirty="0">
                <a:solidFill>
                  <a:schemeClr val="tx1"/>
                </a:solidFill>
                <a:latin typeface="Times New Roman" pitchFamily="18" charset="0"/>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1000" kern="1200" dirty="0">
              <a:solidFill>
                <a:schemeClr val="tx1"/>
              </a:solidFill>
              <a:latin typeface="Times New Roman" pitchFamily="18" charset="0"/>
              <a:ea typeface="+mn-ea"/>
              <a:cs typeface="+mn-cs"/>
            </a:endParaRPr>
          </a:p>
          <a:p>
            <a:endParaRPr lang="en-US" sz="1000" dirty="0"/>
          </a:p>
          <a:p>
            <a:r>
              <a:rPr lang="en-US" sz="1000" dirty="0"/>
              <a:t>This simple example illustrates of how ontologies might help to increase semantic interoperability and how new knowledge may be generated by reasoning. Take our earlier example of biological databases. These typically use different schemas to model related facts. For example, Database 1 uses the term Organism to denote an organism, and database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recognizes actually from the content that the element is related to information about a fish and annotates correspondingly (by establishing a is-instance-of relationship). At this point, the fact that both annotators used the same ontology and that reasoning is possible in this ontology comes into play. Since in the ontology a Fish is a </a:t>
            </a:r>
            <a:r>
              <a:rPr lang="en-US" sz="1000" dirty="0" err="1"/>
              <a:t>subconcept</a:t>
            </a:r>
            <a:r>
              <a:rPr lang="en-US" sz="1000" dirty="0"/>
              <a:t> of Organism (a fact represented formally by a ISA relationship in the ontology) an automated processing tool (e.g. for searching for information) might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27</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vision a number of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Ontologies need to be built: this requires an agreement on the meaning of terms (symbols). In practice, there exists no other way to establish such an agreement than by extensively collecting knowledge (from humans) and represent it within a formal specification. This has been done in practice and as a result there exist extensive ontologies, some of them have been built up over many years.</a:t>
            </a:r>
            <a:r>
              <a:rPr lang="en-US" sz="1600" baseline="0" dirty="0"/>
              <a:t>  In the recent years, also approaches to construct ontologies automatically from existing data sources, either knowledge bases or large document collections, have been developed.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29</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Ontologies need to be represented in a language</a:t>
            </a:r>
            <a:r>
              <a:rPr lang="en-US" sz="1200" baseline="0" dirty="0"/>
              <a:t> or data model: </a:t>
            </a:r>
            <a:r>
              <a:rPr lang="en-US" sz="1200" dirty="0"/>
              <a:t>in order to store the ontology a representation mechanism (a model) is needed, and the model needs to be encoded into data. The choice of the model is an important issue, since it should be very expressive (as a wide variety of aspects of the real world need to be modeled) and easy to use (as ontologies</a:t>
            </a:r>
            <a:r>
              <a:rPr lang="en-US" sz="1200" baseline="0" dirty="0"/>
              <a:t> should be used in a wide range of applications</a:t>
            </a:r>
            <a:r>
              <a:rPr lang="en-US" sz="1200" dirty="0"/>
              <a:t>) at the same time. The encoding is equally important, as it should be done in a standardized form. If this were not the case we would immediately loose the advantage of having a common conceptualization of the world at the abstract level, since we were not able to exchange it properly with others. </a:t>
            </a:r>
            <a:endParaRPr lang="en-US" dirty="0"/>
          </a:p>
        </p:txBody>
      </p:sp>
    </p:spTree>
    <p:extLst>
      <p:ext uri="{BB962C8B-B14F-4D97-AF65-F5344CB8AC3E}">
        <p14:creationId xmlns:p14="http://schemas.microsoft.com/office/powerpoint/2010/main" val="48283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33</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228600" indent="-228600"/>
            <a:r>
              <a:rPr lang="en-US" sz="900" dirty="0"/>
              <a:t>With respect to modeling and encoding of ontologies for the Semantic Web, there exist a number of requirements, some of which follow from what we have discussed earlier:</a:t>
            </a:r>
          </a:p>
          <a:p>
            <a:pPr marL="228600" indent="-228600">
              <a:buFontTx/>
              <a:buAutoNum type="arabicPeriod"/>
            </a:pPr>
            <a:r>
              <a:rPr lang="en-US" sz="900" dirty="0"/>
              <a:t>Simplicity: the success of the Web was always founded on the principle of simplicity of concepts to encourage wide-spread use. Therefore complex models will not be successful. This is an important criterion, since some of the existing ontologies (one example is </a:t>
            </a:r>
            <a:r>
              <a:rPr lang="en-US" sz="900" dirty="0" err="1"/>
              <a:t>Cyc</a:t>
            </a:r>
            <a:r>
              <a:rPr lang="en-US" sz="900" dirty="0"/>
              <a:t>) are expressed in fairly complex knowledge representation models.</a:t>
            </a:r>
          </a:p>
          <a:p>
            <a:pPr marL="228600" indent="-228600">
              <a:buFontTx/>
              <a:buAutoNum type="arabicPeriod"/>
            </a:pPr>
            <a:r>
              <a:rPr lang="en-US" sz="900" dirty="0"/>
              <a:t>Exchangeability: Since the web is a communication environment, any kind of data that is processed must be easily exchangeable. This is what motivated the use of XML as a data representation format in the first place and should hold for metadata and ontology data as well.</a:t>
            </a:r>
          </a:p>
          <a:p>
            <a:pPr marL="228600" indent="-228600">
              <a:buFontTx/>
              <a:buAutoNum type="arabicPeriod"/>
            </a:pPr>
            <a:r>
              <a:rPr lang="en-US" sz="900" dirty="0"/>
              <a:t>Non-intrusive annotation: as the example on annotation we gave earlier demonstrated, machine-</a:t>
            </a:r>
            <a:r>
              <a:rPr lang="en-US" sz="900" dirty="0" err="1"/>
              <a:t>processable</a:t>
            </a:r>
            <a:r>
              <a:rPr lang="en-US" sz="900" dirty="0"/>
              <a:t> knowledge required for the interpretation of data will be associated with the data typically a-posteriori. Also there does not always exist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900" dirty="0"/>
              <a:t>Domain-specific vocabularies: the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900" dirty="0"/>
              <a:t>Modeling primitives: since an ontology model will be used in many different, and potentially very complex contexts (applications) they have to offer a sufficiently rich set of possibilities to model complex situations (e.g. complex structures or complex relationships). There exists a rich experience in modeling (e.g. from data modeling in databases, e.g. the entity-relationship model) and models for ontologies can draw from them.</a:t>
            </a:r>
          </a:p>
          <a:p>
            <a:pPr marL="228600" indent="-228600">
              <a:buFontTx/>
              <a:buAutoNum type="arabicPeriod"/>
            </a:pPr>
            <a:r>
              <a:rPr lang="en-US" sz="900" dirty="0"/>
              <a:t>Reasoning Capabilities: the example we discussed earlier already illustrates that even simple forms of reasoning within the ontology layer can make the interpretation of the data much more powerful (and thus the processing in the Semantic Web).</a:t>
            </a:r>
          </a:p>
          <a:p>
            <a:pPr marL="228600" indent="-228600">
              <a:spcBef>
                <a:spcPct val="0"/>
              </a:spcBef>
            </a:pPr>
            <a:r>
              <a:rPr lang="en-US" sz="900" dirty="0"/>
              <a:t>In this table we evaluate HTML, XML, RDF and OWL with respect to each of these aspects. RDF is the Resource Description Framework and is the first WWW standard proposed for the Semantic Web. OWL is the ontology interchange language, an extension of RDF proposed to enrich it with more reasoning capabilities and providing a well-defined semantics. We will introduce both models subsequently.</a:t>
            </a:r>
          </a:p>
          <a:p>
            <a:pPr marL="228600" indent="-228600" algn="l">
              <a:spcBef>
                <a:spcPct val="0"/>
              </a:spcBef>
            </a:pPr>
            <a:r>
              <a:rPr lang="en-US" sz="900" dirty="0"/>
              <a:t>An interesting interpretation</a:t>
            </a:r>
            <a:r>
              <a:rPr lang="en-US" sz="900" baseline="0" dirty="0"/>
              <a:t> of the role of ontologies in the Web architecture is the following: </a:t>
            </a:r>
            <a:r>
              <a:rPr lang="en-US" sz="900" dirty="0"/>
              <a:t>ontology models support automated processing of semantics on the Web,</a:t>
            </a:r>
            <a:r>
              <a:rPr lang="en-US" sz="900" baseline="0" dirty="0"/>
              <a:t> and thus separate semantic concerns from the concern of structuring data;</a:t>
            </a:r>
            <a:r>
              <a:rPr lang="en-US" sz="900" dirty="0"/>
              <a:t> This is similar to the step from HTML to XML, were the issues of structuring data where separated from the issues related to the presentation (layout) of data. With the Semantic Web thus an attempt is made to separate meaning from structure.</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The Semantic</a:t>
            </a:r>
            <a:r>
              <a:rPr lang="en-US" baseline="0" dirty="0"/>
              <a:t> Web standards RDF and OWL are positioned in the Semantic Web architecture in top of the syntactic layer.</a:t>
            </a:r>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34</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3066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37</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fairly simple, graph-oriented data model to annotate any kind of XML document. </a:t>
            </a:r>
          </a:p>
          <a:p>
            <a:r>
              <a:rPr lang="en-US" sz="1200" dirty="0"/>
              <a:t>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as with well-formed XML (instances) and XML-DTD (schemas).</a:t>
            </a:r>
          </a:p>
          <a:p>
            <a:endParaRPr lang="en-US" sz="1200" dirty="0"/>
          </a:p>
          <a:p>
            <a:r>
              <a:rPr lang="en-US" sz="1200" dirty="0"/>
              <a:t>The RDF model is similar to the entity-relationship (ER) model. Entities correspond to resources and relationships correspond to properties. The main difference is that RDF requires that relationships are directed, and have a specific semantics: the resource from which the (directed) relationship emerges is assigned a property with the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 </a:t>
            </a:r>
          </a:p>
          <a:p>
            <a:endParaRPr lang="en-US" sz="1200" dirty="0"/>
          </a:p>
          <a:p>
            <a:r>
              <a:rPr lang="en-US" sz="1200" dirty="0"/>
              <a:t>It is important to know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38</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we can view them like natural language sentences, where the subject is a URI (uniform resource identifier) and the object can be either a URI or a String; we can view them as directed graphs, where the subject and object are represented as nodes (an ellipsis is used to represent resources (identified by a URI) and rectangles to represent literals (atomic XML values) and the predicate is represented as directed link , or we can view them as XML documents where the RDF statement is encoded into XML format. The graph representation is in particular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39</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into XML there exist many syntactic variations, which can make the understanding of RDF documents sometimes rather difficult. Here we summarize the most important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this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40</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typing.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41</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just the simplest form of a statement. In general,</a:t>
            </a:r>
            <a:r>
              <a:rPr lang="en-US" baseline="0" dirty="0"/>
              <a:t> the value of a property (the object of the statement) may be a complex statement itself (in data type parlance “of a complex type”). In order to represent such complex object values a new intermediate resource is created (in the example Person://1234/1)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42</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consequences of this distinction are is not further specified in RDF, this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the alternative syntax </a:t>
            </a:r>
            <a:r>
              <a:rPr lang="en-US" dirty="0" err="1"/>
              <a:t>rdf:li</a:t>
            </a:r>
            <a:r>
              <a:rPr lang="en-US" dirty="0"/>
              <a:t>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43</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need not necessarily be pre-existing</a:t>
            </a:r>
            <a:r>
              <a:rPr lang="en-US" baseline="0" dirty="0"/>
              <a:t> Web resources identified by URIs, but can also be instantiated within RDF statements, i.e.,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 resource requires foremost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46</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annotations do not express absolute truth but rather different interpretations of data, it is important to foresee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representative for the statement. This resource obtains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these properties are possible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47</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48</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We now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22860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this are included:</a:t>
            </a:r>
            <a:r>
              <a:rPr lang="en-US" sz="1100" dirty="0"/>
              <a:t> the resource with ID „</a:t>
            </a:r>
            <a:r>
              <a:rPr lang="de-DE" sz="1100" dirty="0">
                <a:latin typeface="Comic Sans MS" charset="0"/>
              </a:rPr>
              <a:t>John Smith</a:t>
            </a:r>
            <a:r>
              <a:rPr lang="en-US" sz="1100" dirty="0"/>
              <a:t>" 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22860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fact in the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49</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a:t>
            </a:r>
            <a:r>
              <a:rPr lang="en-US"/>
              <a:t>of similarities </a:t>
            </a:r>
            <a:r>
              <a:rPr lang="en-US" dirty="0"/>
              <a:t>with object-oriented models (or type specifications in the context of OO programming languages).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50</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89945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6</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Schemas in database management systems play two important</a:t>
            </a:r>
            <a:r>
              <a:rPr lang="en-US" baseline="0" dirty="0"/>
              <a:t> roles. On the one hand they define a priori data structures that capture that application semantics. In particular they label data values with names (e.g. attribute names) that have well-understood semantics. By defining fixed data structures and additionally imposing integrity constraints they additionally assure that data stored in the database remains structurally and semantically coherent. Exploiting knowledge on data structures also enables query and storage optimizations. </a:t>
            </a:r>
          </a:p>
          <a:p>
            <a:pPr marL="0" lvl="0" indent="-228600" algn="l"/>
            <a:r>
              <a:rPr lang="en-US" baseline="0" dirty="0"/>
              <a:t>However, in many information processing settings, e.g., on the Web, schema information is not always readily available, and imposing the use of schema might be too rigid and turn into a disadvantage.</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show that ontologies</a:t>
            </a:r>
            <a:r>
              <a:rPr lang="en-US" baseline="0" dirty="0"/>
              <a:t> and knowledge bases are today widely available and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66</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7</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In</a:t>
            </a:r>
            <a:r>
              <a:rPr lang="en-US" baseline="0" dirty="0"/>
              <a:t> the typical Web setting no schema information is being used. When searching for information content-oriented queries are used, e.g., by providing keywords. This may work well for very specific search terms, such as illustrated for the example “anglerfish”, but might become problematic, when the search term has an ambiguous meaning, as illustrated for the example “leech”. The problem is that when the type of the information that is searched is not specified (in the case of the example the type would be “Organism”), the search algorithm cannot disambiguate the different potential meanings of the search term. If we consider the search term as a data value, this would correspond to the case where we consider a data value in a relational database without knowing it’s type and attribute name. For purely data-oriented searches, such as for a numerical value the problem becomes even more evident. Thus it appears for some cases having a data schema available, would seem also helpful for searches in the Web.</a:t>
            </a:r>
            <a:endParaRPr lang="en-US" dirty="0"/>
          </a:p>
          <a:p>
            <a:endParaRPr lang="en-US" dirty="0"/>
          </a:p>
        </p:txBody>
      </p:sp>
    </p:spTree>
    <p:extLst>
      <p:ext uri="{BB962C8B-B14F-4D97-AF65-F5344CB8AC3E}">
        <p14:creationId xmlns:p14="http://schemas.microsoft.com/office/powerpoint/2010/main" val="67822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used structured layouts, e.g. using HTML tables. In this way a context is provided, that allows to correctly interpret data values. When inspecting the source code of a typical HTML-based page with structured data, we recognize however that it might become difficult to automatically process such a page and correctly interpret the data contained in it. Such processing might be very involved and error-prone, even more so that in the context of editing Web page layout no mechanisms assure that the intended page structure is correctly implemented. The problem is that a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8</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200" baseline="0" dirty="0"/>
              <a:t>Therefore an alternative approach for specifying the meaning of data contained in documents, in particular in Web documents, has been conceived. As for HTML it is based on the idea of using tags, i.e. markup that associates to parts of a document a name. However, instead of using tags to provide layout instructions (e.g. a table format), tags are used to provide domain-specific meaning to data contained in a document.  For example, markup can be used to specify that a specific name (such as leech) denotes an organism. This approach is of course well known and widely used. For example, email formats contain different standard markups to indicate the different parts of a mail. In the Web this approach has found wide-spread adoption through the XML format. XML generalizes the markup approach from HTML to allow applications to specify their application-specific tags and to embed them into documents.</a:t>
            </a:r>
          </a:p>
          <a:p>
            <a:endParaRPr lang="en-US" sz="1200" b="0" baseline="0" dirty="0"/>
          </a:p>
          <a:p>
            <a:r>
              <a:rPr lang="en-US" sz="1200" b="1" baseline="0" dirty="0"/>
              <a:t>Exercise</a:t>
            </a:r>
            <a:r>
              <a:rPr lang="en-US" sz="1200" baseline="0" dirty="0"/>
              <a:t>: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10</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requiring predefined schemas. This combines flexibility with the ability to capture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12</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21.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Semantic Web</a:t>
            </a:r>
            <a:br>
              <a:rPr lang="en-US" dirty="0"/>
            </a:br>
            <a:endParaRPr lang="en-US" dirty="0"/>
          </a:p>
        </p:txBody>
      </p:sp>
      <p:sp>
        <p:nvSpPr>
          <p:cNvPr id="2052" name="Rectangle 3"/>
          <p:cNvSpPr>
            <a:spLocks noGrp="1" noChangeArrowheads="1"/>
          </p:cNvSpPr>
          <p:nvPr>
            <p:ph type="subTitle" idx="1"/>
          </p:nvPr>
        </p:nvSpPr>
        <p:spPr/>
        <p:txBody>
          <a:bodyPr/>
          <a:lstStyle/>
          <a:p>
            <a:r>
              <a:rPr lang="en-US"/>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580828" y="2466362"/>
            <a:ext cx="1073479"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orderDate</a:t>
            </a:r>
          </a:p>
        </p:txBody>
      </p:sp>
      <p:sp>
        <p:nvSpPr>
          <p:cNvPr id="6163" name="Text Box 20"/>
          <p:cNvSpPr txBox="1">
            <a:spLocks noChangeArrowheads="1"/>
          </p:cNvSpPr>
          <p:nvPr/>
        </p:nvSpPr>
        <p:spPr bwMode="auto">
          <a:xfrm>
            <a:off x="2769434" y="3606929"/>
            <a:ext cx="77413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68540" y="3606929"/>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191" name="Text Box 48"/>
          <p:cNvSpPr txBox="1">
            <a:spLocks noChangeArrowheads="1"/>
          </p:cNvSpPr>
          <p:nvPr/>
        </p:nvSpPr>
        <p:spPr bwMode="auto">
          <a:xfrm>
            <a:off x="4888586" y="3606929"/>
            <a:ext cx="6564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billTo</a:t>
            </a:r>
          </a:p>
        </p:txBody>
      </p:sp>
      <p:sp>
        <p:nvSpPr>
          <p:cNvPr id="6192" name="Text Box 49"/>
          <p:cNvSpPr txBox="1">
            <a:spLocks noChangeArrowheads="1"/>
          </p:cNvSpPr>
          <p:nvPr/>
        </p:nvSpPr>
        <p:spPr bwMode="auto">
          <a:xfrm>
            <a:off x="9113053" y="3606929"/>
            <a:ext cx="67767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sp>
        <p:nvSpPr>
          <p:cNvPr id="6218" name="Text Box 75"/>
          <p:cNvSpPr txBox="1">
            <a:spLocks noChangeArrowheads="1"/>
          </p:cNvSpPr>
          <p:nvPr/>
        </p:nvSpPr>
        <p:spPr bwMode="auto">
          <a:xfrm>
            <a:off x="469162" y="4604467"/>
            <a:ext cx="69927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city</a:t>
            </a:r>
          </a:p>
        </p:txBody>
      </p:sp>
      <p:sp>
        <p:nvSpPr>
          <p:cNvPr id="6221" name="Text Box 78"/>
          <p:cNvSpPr txBox="1">
            <a:spLocks noChangeArrowheads="1"/>
          </p:cNvSpPr>
          <p:nvPr/>
        </p:nvSpPr>
        <p:spPr bwMode="auto">
          <a:xfrm>
            <a:off x="3122516" y="4604467"/>
            <a:ext cx="63512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state</a:t>
            </a:r>
          </a:p>
        </p:txBody>
      </p:sp>
      <p:sp>
        <p:nvSpPr>
          <p:cNvPr id="6222" name="Text Box 79"/>
          <p:cNvSpPr txBox="1">
            <a:spLocks noChangeArrowheads="1"/>
          </p:cNvSpPr>
          <p:nvPr/>
        </p:nvSpPr>
        <p:spPr bwMode="auto">
          <a:xfrm>
            <a:off x="4144399" y="4604467"/>
            <a:ext cx="46399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zip</a:t>
            </a:r>
          </a:p>
        </p:txBody>
      </p:sp>
      <p:sp>
        <p:nvSpPr>
          <p:cNvPr id="6223" name="Text Box 80"/>
          <p:cNvSpPr txBox="1">
            <a:spLocks noChangeArrowheads="1"/>
          </p:cNvSpPr>
          <p:nvPr/>
        </p:nvSpPr>
        <p:spPr bwMode="auto">
          <a:xfrm>
            <a:off x="5755449" y="5768875"/>
            <a:ext cx="1372821"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quantity</a:t>
            </a:r>
          </a:p>
        </p:txBody>
      </p:sp>
      <p:sp>
        <p:nvSpPr>
          <p:cNvPr id="6225" name="Text Box 82"/>
          <p:cNvSpPr txBox="1">
            <a:spLocks noChangeArrowheads="1"/>
          </p:cNvSpPr>
          <p:nvPr/>
        </p:nvSpPr>
        <p:spPr bwMode="auto">
          <a:xfrm>
            <a:off x="8456885" y="5768875"/>
            <a:ext cx="63503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price</a:t>
            </a:r>
          </a:p>
        </p:txBody>
      </p:sp>
      <p:sp>
        <p:nvSpPr>
          <p:cNvPr id="6226" name="Text Box 83"/>
          <p:cNvSpPr txBox="1">
            <a:spLocks noChangeArrowheads="1"/>
          </p:cNvSpPr>
          <p:nvPr/>
        </p:nvSpPr>
        <p:spPr bwMode="auto">
          <a:xfrm>
            <a:off x="9390773" y="5768875"/>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593336" y="2437022"/>
            <a:ext cx="15011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purchaseOrder</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a:t>Many of the popular semi-structured data models have a serialized format (XML) or have been conceived to serialise data (JSON)</a:t>
            </a:r>
          </a:p>
          <a:p>
            <a:endParaRPr lang="en-US"/>
          </a:p>
          <a:p>
            <a:r>
              <a:rPr lang="en-US"/>
              <a:t>However, there exist semi-structured data models that are not based on a serialized representation </a:t>
            </a:r>
          </a:p>
          <a:p>
            <a:pPr algn="ctr"/>
            <a:endParaRPr lang="en-US"/>
          </a:p>
          <a:p>
            <a:pPr algn="ctr"/>
            <a:r>
              <a:rPr lang="en-US" sz="4000"/>
              <a:t>→ knowledge graphs</a:t>
            </a:r>
          </a:p>
          <a:p>
            <a:endParaRPr lang="en-US"/>
          </a:p>
          <a:p>
            <a:endParaRPr lang="en-US"/>
          </a:p>
          <a:p>
            <a:endParaRPr lang="en-US"/>
          </a:p>
          <a:p>
            <a:endParaRPr lang="en-US"/>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Semantic Web</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597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vs. Explicit Knowledge</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knowledge that is implicitly represented in documents</a:t>
            </a:r>
          </a:p>
          <a:p>
            <a:endParaRPr lang="en-US" dirty="0"/>
          </a:p>
          <a:p>
            <a:r>
              <a:rPr lang="en-US" dirty="0"/>
              <a:t>Alternatively, knowledge can, and is, also explicitly represented</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©2021,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©2021,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1A71-5EBA-C94E-8B82-E7918ADAE3C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0CF229E-FD1F-C347-8AE0-8242CF375AD8}"/>
              </a:ext>
            </a:extLst>
          </p:cNvPr>
          <p:cNvSpPr>
            <a:spLocks noGrp="1"/>
          </p:cNvSpPr>
          <p:nvPr>
            <p:ph idx="1"/>
          </p:nvPr>
        </p:nvSpPr>
        <p:spPr/>
        <p:txBody>
          <a:bodyPr/>
          <a:lstStyle/>
          <a:p>
            <a:pPr marL="514350" indent="-514350">
              <a:buAutoNum type="arabicPeriod"/>
            </a:pPr>
            <a:r>
              <a:rPr lang="en-US" dirty="0"/>
              <a:t>Sematic Web</a:t>
            </a:r>
          </a:p>
          <a:p>
            <a:pPr marL="514350" indent="-514350">
              <a:buAutoNum type="arabicPeriod"/>
            </a:pPr>
            <a:r>
              <a:rPr lang="en-US" dirty="0"/>
              <a:t>Knowledge Extraction</a:t>
            </a:r>
          </a:p>
          <a:p>
            <a:pPr marL="514350" indent="-514350">
              <a:buAutoNum type="arabicPeriod"/>
            </a:pPr>
            <a:r>
              <a:rPr lang="en-US" dirty="0"/>
              <a:t>Knowledge Inference</a:t>
            </a:r>
          </a:p>
        </p:txBody>
      </p:sp>
      <p:sp>
        <p:nvSpPr>
          <p:cNvPr id="4" name="Footer Placeholder 3">
            <a:extLst>
              <a:ext uri="{FF2B5EF4-FFF2-40B4-BE49-F238E27FC236}">
                <a16:creationId xmlns:a16="http://schemas.microsoft.com/office/drawing/2014/main" id="{0C32FE59-C706-5B49-A6D4-4F85CCC41DC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15212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2"/>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RDF/</a:t>
            </a:r>
            <a:r>
              <a:rPr lang="en-US" sz="2400" dirty="0" err="1"/>
              <a:t>RDFSchema</a:t>
            </a:r>
            <a:endParaRPr lang="en-US" sz="2400" dirty="0"/>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provides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 RDF </a:t>
            </a:r>
            <a:r>
              <a:rPr lang="de-DE" dirty="0" err="1"/>
              <a:t>Resource</a:t>
            </a:r>
            <a:r>
              <a:rPr lang="de-DE" dirty="0"/>
              <a:t> Description Framework</a:t>
            </a:r>
            <a:endParaRPr lang="en-GB"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551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Resource Description Framework</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14350" indent="-514350">
              <a:buAutoNum type="arabicPeriod"/>
            </a:pPr>
            <a:r>
              <a:rPr lang="en-US" dirty="0"/>
              <a:t>Sematic Web</a:t>
            </a:r>
          </a:p>
        </p:txBody>
      </p:sp>
      <p:sp>
        <p:nvSpPr>
          <p:cNvPr id="3" name="Content Placeholder 2"/>
          <p:cNvSpPr>
            <a:spLocks noGrp="1"/>
          </p:cNvSpPr>
          <p:nvPr>
            <p:ph idx="1"/>
          </p:nvPr>
        </p:nvSpPr>
        <p:spPr/>
        <p:txBody>
          <a:bodyPr/>
          <a:lstStyle/>
          <a:p>
            <a:pPr marL="636457" indent="-636457">
              <a:buAutoNum type="arabicPeriod"/>
            </a:pPr>
            <a:r>
              <a:rPr lang="en-GB" dirty="0"/>
              <a:t>Semi-structured data</a:t>
            </a:r>
          </a:p>
          <a:p>
            <a:pPr marL="636457" indent="-636457">
              <a:buAutoNum type="arabicPeriod"/>
            </a:pPr>
            <a:r>
              <a:rPr lang="en-GB" dirty="0"/>
              <a:t>Semantic Web</a:t>
            </a:r>
          </a:p>
          <a:p>
            <a:pPr marL="636457" indent="-636457">
              <a:buAutoNum type="arabicPeriod"/>
            </a:pPr>
            <a:r>
              <a:rPr lang="en-GB" dirty="0"/>
              <a:t>RDF - </a:t>
            </a:r>
            <a:r>
              <a:rPr lang="de-DE" dirty="0" err="1"/>
              <a:t>Resource</a:t>
            </a:r>
            <a:r>
              <a:rPr lang="de-DE" dirty="0"/>
              <a:t> Description Framework</a:t>
            </a:r>
            <a:endParaRPr lang="en-GB" dirty="0"/>
          </a:p>
          <a:p>
            <a:pPr marL="636457" indent="-636457">
              <a:buFontTx/>
              <a:buAutoNum type="arabicPeriod"/>
            </a:pPr>
            <a:r>
              <a:rPr lang="en-GB" dirty="0"/>
              <a:t>Semantic Web Resources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0380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Semi-structured Data</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Semantic Web Resources</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410217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Popular Ontologies and Knowledge Bases</a:t>
            </a:r>
          </a:p>
        </p:txBody>
      </p:sp>
      <p:sp>
        <p:nvSpPr>
          <p:cNvPr id="3" name="Content Placeholder 2"/>
          <p:cNvSpPr>
            <a:spLocks noGrp="1"/>
          </p:cNvSpPr>
          <p:nvPr>
            <p:ph idx="1"/>
          </p:nvPr>
        </p:nvSpPr>
        <p:spPr>
          <a:xfrm>
            <a:off x="250999" y="2112433"/>
            <a:ext cx="10790331" cy="5809192"/>
          </a:xfrm>
        </p:spPr>
        <p:txBody>
          <a:bodyPr/>
          <a:lstStyle/>
          <a:p>
            <a:pPr marL="457200" indent="-457200">
              <a:buFont typeface="Arial" panose="020B0604020202020204" pitchFamily="34" charset="0"/>
              <a:buChar char="•"/>
            </a:pPr>
            <a:r>
              <a:rPr lang="en-US" dirty="0" err="1"/>
              <a:t>WordNet</a:t>
            </a:r>
            <a:endParaRPr lang="en-US" dirty="0"/>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©2021,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83047" y="370410"/>
            <a:ext cx="10790331"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©2021,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dirty="0"/>
              <a:t>https://</a:t>
            </a:r>
            <a:r>
              <a:rPr lang="en-GB" dirty="0" err="1"/>
              <a:t>www.zyte.com</a:t>
            </a:r>
            <a:r>
              <a:rPr lang="en-GB" dirty="0"/>
              <a:t>/blog/price-intelligence-web-scraping-at-scale-100-billion-products/ </a:t>
            </a:r>
            <a:endParaRPr lang="en-US" dirty="0"/>
          </a:p>
        </p:txBody>
      </p:sp>
    </p:spTree>
    <p:extLst>
      <p:ext uri="{BB962C8B-B14F-4D97-AF65-F5344CB8AC3E}">
        <p14:creationId xmlns:p14="http://schemas.microsoft.com/office/powerpoint/2010/main" val="1343473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34741</TotalTime>
  <Words>10913</Words>
  <Application>Microsoft Macintosh PowerPoint</Application>
  <PresentationFormat>Custom</PresentationFormat>
  <Paragraphs>819</Paragraphs>
  <Slides>66</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MS PGothic</vt:lpstr>
      <vt:lpstr>Arial</vt:lpstr>
      <vt:lpstr>Calibri</vt:lpstr>
      <vt:lpstr>Comic Sans MS</vt:lpstr>
      <vt:lpstr>Courier</vt:lpstr>
      <vt:lpstr>Courier New</vt:lpstr>
      <vt:lpstr>Symbol</vt:lpstr>
      <vt:lpstr>Tempus Sans ITC</vt:lpstr>
      <vt:lpstr>Times New Roman</vt:lpstr>
      <vt:lpstr>Verdana</vt:lpstr>
      <vt:lpstr>Wingdings</vt:lpstr>
      <vt:lpstr>part1 XML</vt:lpstr>
      <vt:lpstr>Part 3: Knowledge Modeling  – Semantic Web </vt:lpstr>
      <vt:lpstr>Implicit vs. Explicit Knowledge</vt:lpstr>
      <vt:lpstr>Overview</vt:lpstr>
      <vt:lpstr>Sematic Web</vt:lpstr>
      <vt:lpstr>1. Semi-structured Data</vt:lpstr>
      <vt:lpstr>Database Schemas</vt:lpstr>
      <vt:lpstr>Data on the Web</vt:lpstr>
      <vt:lpstr>Using HTML to Structure Data</vt:lpstr>
      <vt:lpstr>Web Scraping</vt:lpstr>
      <vt:lpstr>Application-specific Markup</vt:lpstr>
      <vt:lpstr>Semi-structured Data</vt:lpstr>
      <vt:lpstr>XML – a Document Markup Language </vt:lpstr>
      <vt:lpstr>XML- a Semi-structured Data Model</vt:lpstr>
      <vt:lpstr>Schema-less data</vt:lpstr>
      <vt:lpstr>Serialization: Data and Documents</vt:lpstr>
      <vt:lpstr>Semi-structured data …</vt:lpstr>
      <vt:lpstr>Why is XML a document model?</vt:lpstr>
      <vt:lpstr>Serialised vs. Semi-structured Data</vt:lpstr>
      <vt:lpstr>2. Semantic Web</vt:lpstr>
      <vt:lpstr>The Semantic Web</vt:lpstr>
      <vt:lpstr>The Vision of W3C: Semantic Web</vt:lpstr>
      <vt:lpstr>Three Ways to Overcome Semantic Heterogeneity</vt:lpstr>
      <vt:lpstr>Mapping: Three Approaches</vt:lpstr>
      <vt:lpstr>Direct Schema Mapping</vt:lpstr>
      <vt:lpstr>Schema Matching Tools</vt:lpstr>
      <vt:lpstr>Mediated Mappings</vt:lpstr>
      <vt:lpstr>Ontologies</vt:lpstr>
      <vt:lpstr>Creating Ontologies</vt:lpstr>
      <vt:lpstr>Modeling and Encoding of Ontologies</vt:lpstr>
      <vt:lpstr>Knowledge Graphs (Google 2012)</vt:lpstr>
      <vt:lpstr>RDF – Resource Description Framework (W3C 2004)</vt:lpstr>
      <vt:lpstr>Entity-Relationship Model</vt:lpstr>
      <vt:lpstr>Model Requirements for Ontologies</vt:lpstr>
      <vt:lpstr>W3C Web architecture</vt:lpstr>
      <vt:lpstr>An ontology …</vt:lpstr>
      <vt:lpstr>3. RDF Resource Description Framework</vt:lpstr>
      <vt:lpstr>RDF Resource Description Framework</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4. Semantic Web Resources</vt:lpstr>
      <vt:lpstr>Examples of Popular Ontologies and Knowledge Bases</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524</cp:revision>
  <cp:lastPrinted>2014-03-05T20:55:21Z</cp:lastPrinted>
  <dcterms:created xsi:type="dcterms:W3CDTF">2002-10-01T12:44:42Z</dcterms:created>
  <dcterms:modified xsi:type="dcterms:W3CDTF">2021-12-03T12:24:57Z</dcterms:modified>
</cp:coreProperties>
</file>